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6" r:id="rId2"/>
    <p:sldId id="365" r:id="rId3"/>
    <p:sldId id="368" r:id="rId4"/>
    <p:sldId id="369" r:id="rId5"/>
    <p:sldId id="307" r:id="rId6"/>
    <p:sldId id="352" r:id="rId7"/>
    <p:sldId id="374" r:id="rId8"/>
    <p:sldId id="376" r:id="rId9"/>
    <p:sldId id="377" r:id="rId10"/>
    <p:sldId id="310" r:id="rId11"/>
    <p:sldId id="35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3EC6C-DBF6-4EA9-94A5-6CDD909B55B1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7FB3E-368C-4456-9588-02265ED0E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8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724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(cite the points of the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37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(cite the points of the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953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5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79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601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573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39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43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607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 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01B4-7EBA-4084-B762-A96197FC552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3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5D0B-4CF1-02D7-DBEA-04E0CC0D3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E8471-81A7-3E9C-A362-EC9024F50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566B4-A6AC-D1CC-9F17-34BEA784F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1FC7E-FA74-3BBD-55CB-F1467563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BAC8C-7F64-8E31-5B6E-00B921A4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6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C83D9-F7BA-72AE-EE28-5CE5290A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1ACB7-B00D-9973-6711-94C3AB167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0DC8A-D827-3143-C94F-8C7645774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7791F-E181-005B-605F-833B6E83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1668D-C155-362F-8A05-7B80C885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27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B751B8-59CF-5525-2801-9D46F8052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B65AA-98C4-EF75-9716-FE3D4ACA8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98494-C65F-E52F-2370-F3570871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F554-6470-696F-8E75-38555F562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07D14-08C1-B046-D754-FA2950DC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2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3122-A96E-8450-772C-4D5DCEB2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F69B2-3AE5-E32B-B83B-CC2C5512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F005E-8071-B22A-FB9E-25FC5170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15C39-B872-9006-A45A-52F88152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5C656-81FD-7110-25F8-02BD6593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66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46AFE-B173-9398-41CC-8B0DBC61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CFA61-D026-6F66-9D07-46FBD21D5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298C3-E360-443B-10EF-37BE019D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34DF0-E5F5-E7A6-D281-B2BE3ED9F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A2AC-D239-96ED-166C-450C8269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9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82B8-AF50-913E-FA9E-B614CE2F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1CFBE-5CBA-450E-9C38-6C59BD75F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9C561-9E2C-8ACC-4AED-2023DA16B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43237-942A-450E-BE88-C5528537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FE856-5B48-917C-68D9-10A20879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77898-F8A5-8089-EC77-7C5D3621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284D-EC3C-F1DE-5A61-3357AE95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00421-D9EC-35D7-D37A-62585CCC4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29D6D-1EA3-03C2-0AF0-ADA4D07D2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230CC5-1C36-75C1-6842-A27921A84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2BBA8-35E6-DC73-B1D6-BCC4F8854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936CB-6B7B-4229-D244-BF078AEB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B4737-BA0C-C54A-868F-4AA95224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9F229-A113-8351-D9A5-AF1BDD4C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0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AC55-A43F-2938-B880-FEC345D20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DE6048-34C2-5D2C-FE86-633E8D6D6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69A209-4450-9514-D5E1-EC06D231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30453-7383-7C64-F1B9-27201E7F8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5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1C7818-663F-9F88-B18D-CE3EFFC18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13DC9-57BE-0673-09D0-831758AF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2CD6B-7896-CCE5-447C-EECE4E7D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03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0F70-9623-AF7B-F857-3EA1BA91E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F6A6F-0850-4196-72F0-2047070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F2C18-91E7-B005-ADC6-BFCCAB0FF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951A3-3548-314F-E8EC-07806618B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9CBFC-16D7-8A5F-4E19-99F32569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E827D-D062-2CD9-ADFF-E79DB316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16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F002-1414-9A65-1840-9102A8E2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34BE3-D3D9-0921-0BDF-970847AE9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40A6C-6E96-32EE-2899-8D3BDA21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AEE70-FD7C-C09B-60A3-D96DD85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07FE4-6174-194E-9B88-B3650293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A1ED2-F376-CC1D-AC08-D09BC291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2FB1D-58CD-11B7-9F1A-AF3829D00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27039-4B57-3733-DDE9-D1956A462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92FBB-4D31-BD5D-03D2-244EF9724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69A6-69B4-4EB9-9B32-CF4393E0484A}" type="datetimeFigureOut">
              <a:rPr lang="en-GB" smtClean="0"/>
              <a:t>16/03/2024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9C908-1232-4B03-B24B-3B935BDCA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0E9B1-8EC7-3F72-B3B0-C893DA4CA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1BD6-8FB3-4A99-AA05-C83CABAE1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43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9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/>
              <a:pPr/>
              <a:t>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38400" y="1783583"/>
            <a:ext cx="7772400" cy="1960035"/>
          </a:xfrm>
          <a:prstGeom prst="rect">
            <a:avLst/>
          </a:prstGeom>
        </p:spPr>
        <p:txBody>
          <a:bodyPr vert="horz" lIns="91439" tIns="45720" rIns="91439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br>
              <a:rPr lang="en-GB" sz="3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GB" sz="3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320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2532CC-A834-B041-90BD-4BF5F218F5AF}"/>
              </a:ext>
            </a:extLst>
          </p:cNvPr>
          <p:cNvSpPr/>
          <p:nvPr/>
        </p:nvSpPr>
        <p:spPr>
          <a:xfrm>
            <a:off x="1138578" y="1977958"/>
            <a:ext cx="10372044" cy="12464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endParaRPr lang="en-GB" sz="2800" dirty="0">
              <a:solidFill>
                <a:srgbClr val="29663D"/>
              </a:solidFill>
              <a:latin typeface="+mj-lt"/>
              <a:ea typeface="Calibri Light"/>
              <a:cs typeface="Calibri Light"/>
            </a:endParaRPr>
          </a:p>
          <a:p>
            <a:pPr marL="86995" lvl="2" algn="ctr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4000" b="1" dirty="0">
                <a:latin typeface="+mj-lt"/>
              </a:rPr>
              <a:t>2023-2027 EMWA Strategic Plan</a:t>
            </a:r>
            <a:endParaRPr lang="en-GB" altLang="en-US" sz="40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F08BE06-40CF-134E-AFBA-2C0EC286313C}"/>
              </a:ext>
            </a:extLst>
          </p:cNvPr>
          <p:cNvSpPr txBox="1">
            <a:spLocks/>
          </p:cNvSpPr>
          <p:nvPr/>
        </p:nvSpPr>
        <p:spPr>
          <a:xfrm>
            <a:off x="1524000" y="2908666"/>
            <a:ext cx="8229600" cy="2880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39" tIns="45720" rIns="91439" bIns="45720" rtlCol="0" anchor="t">
            <a:normAutofit/>
          </a:bodyPr>
          <a:lstStyle>
            <a:lvl1pPr marL="0" indent="0" algn="ctr" defTabSz="914395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96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95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91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89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85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82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80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76" indent="0" algn="ctr" defTabSz="91439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EMWA Logo">
            <a:extLst>
              <a:ext uri="{FF2B5EF4-FFF2-40B4-BE49-F238E27FC236}">
                <a16:creationId xmlns:a16="http://schemas.microsoft.com/office/drawing/2014/main" id="{E0FA66D1-2823-AB0E-1B8E-491D493C6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28" y="4318350"/>
            <a:ext cx="95250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588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3333091" y="1566311"/>
            <a:ext cx="8503309" cy="76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chemeClr val="tx1">
                    <a:lumMod val="85000"/>
                    <a:lumOff val="15000"/>
                  </a:schemeClr>
                </a:solidFill>
              </a:rPr>
              <a:t>Overall…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9BC0A7-962C-9735-DA5E-1309E6E95690}"/>
              </a:ext>
            </a:extLst>
          </p:cNvPr>
          <p:cNvSpPr txBox="1"/>
          <p:nvPr/>
        </p:nvSpPr>
        <p:spPr>
          <a:xfrm>
            <a:off x="2658533" y="2692397"/>
            <a:ext cx="889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/>
              <a:t>Run </a:t>
            </a:r>
            <a:r>
              <a:rPr lang="pl-PL" sz="2800" err="1"/>
              <a:t>day</a:t>
            </a:r>
            <a:r>
              <a:rPr lang="pl-PL" sz="2800"/>
              <a:t>-to-</a:t>
            </a:r>
            <a:r>
              <a:rPr lang="pl-PL" sz="2800" err="1"/>
              <a:t>day</a:t>
            </a:r>
            <a:r>
              <a:rPr lang="pl-PL" sz="2800"/>
              <a:t> business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DE" sz="2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69253C-7936-0DE2-E1B0-7F230AD0A69A}"/>
              </a:ext>
            </a:extLst>
          </p:cNvPr>
          <p:cNvSpPr/>
          <p:nvPr/>
        </p:nvSpPr>
        <p:spPr>
          <a:xfrm>
            <a:off x="6953443" y="978043"/>
            <a:ext cx="4399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2" algn="r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>
                <a:latin typeface="+mj-lt"/>
              </a:rPr>
              <a:t>2023-2024 </a:t>
            </a:r>
            <a:r>
              <a:rPr lang="en-GB" sz="2400">
                <a:latin typeface="+mj-lt"/>
              </a:rPr>
              <a:t> </a:t>
            </a:r>
            <a:r>
              <a:rPr lang="en-GB" sz="2400" b="1">
                <a:latin typeface="+mj-lt"/>
              </a:rPr>
              <a:t>Activities</a:t>
            </a:r>
            <a:endParaRPr lang="en-GB" altLang="en-US" sz="2400" b="1">
              <a:latin typeface="+mj-lt"/>
            </a:endParaRPr>
          </a:p>
        </p:txBody>
      </p:sp>
      <p:pic>
        <p:nvPicPr>
          <p:cNvPr id="7" name="Graphic 6" descr="Sun outline">
            <a:extLst>
              <a:ext uri="{FF2B5EF4-FFF2-40B4-BE49-F238E27FC236}">
                <a16:creationId xmlns:a16="http://schemas.microsoft.com/office/drawing/2014/main" id="{70AC406D-D09C-4824-BB7E-3E4E4309C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5600" y="1898358"/>
            <a:ext cx="2073735" cy="2073735"/>
          </a:xfrm>
          <a:prstGeom prst="rect">
            <a:avLst/>
          </a:prstGeom>
        </p:spPr>
      </p:pic>
      <p:pic>
        <p:nvPicPr>
          <p:cNvPr id="4" name="Picture 2" descr="EMWA Logo">
            <a:extLst>
              <a:ext uri="{FF2B5EF4-FFF2-40B4-BE49-F238E27FC236}">
                <a16:creationId xmlns:a16="http://schemas.microsoft.com/office/drawing/2014/main" id="{155452C2-9507-704E-9CD5-F068BFA2B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60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11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69253C-7936-0DE2-E1B0-7F230AD0A69A}"/>
              </a:ext>
            </a:extLst>
          </p:cNvPr>
          <p:cNvSpPr/>
          <p:nvPr/>
        </p:nvSpPr>
        <p:spPr>
          <a:xfrm>
            <a:off x="6953443" y="978043"/>
            <a:ext cx="4399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2" algn="r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>
                <a:latin typeface="+mj-lt"/>
              </a:rPr>
              <a:t>2023-2024 </a:t>
            </a:r>
            <a:r>
              <a:rPr lang="en-GB" sz="2400">
                <a:latin typeface="+mj-lt"/>
              </a:rPr>
              <a:t> </a:t>
            </a:r>
            <a:r>
              <a:rPr lang="en-GB" sz="2400" b="1">
                <a:latin typeface="+mj-lt"/>
              </a:rPr>
              <a:t>Activities</a:t>
            </a:r>
            <a:endParaRPr lang="en-GB" altLang="en-US" sz="2400" b="1">
              <a:latin typeface="+mj-lt"/>
            </a:endParaRPr>
          </a:p>
        </p:txBody>
      </p:sp>
      <p:pic>
        <p:nvPicPr>
          <p:cNvPr id="6" name="Graphic 5" descr="Shamrock with solid fill">
            <a:extLst>
              <a:ext uri="{FF2B5EF4-FFF2-40B4-BE49-F238E27FC236}">
                <a16:creationId xmlns:a16="http://schemas.microsoft.com/office/drawing/2014/main" id="{6CF28AD9-40C3-3EE0-D31E-368443BA6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9043" y="1735543"/>
            <a:ext cx="4399744" cy="4399744"/>
          </a:xfrm>
          <a:prstGeom prst="rect">
            <a:avLst/>
          </a:prstGeom>
        </p:spPr>
      </p:pic>
      <p:sp>
        <p:nvSpPr>
          <p:cNvPr id="8" name="Pentagon 7">
            <a:extLst>
              <a:ext uri="{FF2B5EF4-FFF2-40B4-BE49-F238E27FC236}">
                <a16:creationId xmlns:a16="http://schemas.microsoft.com/office/drawing/2014/main" id="{989A479B-BC9F-9009-76E5-39478057213C}"/>
              </a:ext>
            </a:extLst>
          </p:cNvPr>
          <p:cNvSpPr/>
          <p:nvPr/>
        </p:nvSpPr>
        <p:spPr>
          <a:xfrm>
            <a:off x="247685" y="2521527"/>
            <a:ext cx="6705758" cy="2895600"/>
          </a:xfrm>
          <a:prstGeom prst="homePlate">
            <a:avLst/>
          </a:prstGeom>
          <a:solidFill>
            <a:srgbClr val="385723"/>
          </a:solidFill>
          <a:ln>
            <a:solidFill>
              <a:srgbClr val="3857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9BC0A7-962C-9735-DA5E-1309E6E95690}"/>
              </a:ext>
            </a:extLst>
          </p:cNvPr>
          <p:cNvSpPr txBox="1"/>
          <p:nvPr/>
        </p:nvSpPr>
        <p:spPr>
          <a:xfrm>
            <a:off x="631767" y="3422073"/>
            <a:ext cx="4869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>
                <a:solidFill>
                  <a:schemeClr val="bg1"/>
                </a:solidFill>
              </a:rPr>
              <a:t>Just </a:t>
            </a:r>
            <a:r>
              <a:rPr lang="pl-PL" sz="3600" err="1">
                <a:solidFill>
                  <a:schemeClr val="bg1"/>
                </a:solidFill>
              </a:rPr>
              <a:t>get</a:t>
            </a:r>
            <a:r>
              <a:rPr lang="pl-PL" sz="3600">
                <a:solidFill>
                  <a:schemeClr val="bg1"/>
                </a:solidFill>
              </a:rPr>
              <a:t> </a:t>
            </a:r>
            <a:r>
              <a:rPr lang="pl-PL" sz="3600" err="1">
                <a:solidFill>
                  <a:schemeClr val="bg1"/>
                </a:solidFill>
              </a:rPr>
              <a:t>it</a:t>
            </a:r>
            <a:r>
              <a:rPr lang="pl-PL" sz="3600">
                <a:solidFill>
                  <a:schemeClr val="bg1"/>
                </a:solidFill>
              </a:rPr>
              <a:t> </a:t>
            </a:r>
            <a:r>
              <a:rPr lang="pl-PL" sz="3600" err="1">
                <a:solidFill>
                  <a:schemeClr val="bg1"/>
                </a:solidFill>
              </a:rPr>
              <a:t>done</a:t>
            </a:r>
            <a:r>
              <a:rPr lang="pl-PL" sz="3600">
                <a:solidFill>
                  <a:schemeClr val="bg1"/>
                </a:solidFill>
              </a:rPr>
              <a:t> !</a:t>
            </a:r>
          </a:p>
          <a:p>
            <a:endParaRPr lang="en-DE" sz="3600">
              <a:solidFill>
                <a:schemeClr val="bg1"/>
              </a:solidFill>
            </a:endParaRPr>
          </a:p>
        </p:txBody>
      </p:sp>
      <p:pic>
        <p:nvPicPr>
          <p:cNvPr id="4" name="Picture 2" descr="EMWA Logo">
            <a:extLst>
              <a:ext uri="{FF2B5EF4-FFF2-40B4-BE49-F238E27FC236}">
                <a16:creationId xmlns:a16="http://schemas.microsoft.com/office/drawing/2014/main" id="{13852656-DE25-B9C6-4ADD-4799E5DE5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6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91" y="1348616"/>
            <a:ext cx="6963693" cy="869678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Strategic Plan 2023-27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07092" y="2167428"/>
            <a:ext cx="10377816" cy="3905825"/>
          </a:xfrm>
          <a:effectLst/>
        </p:spPr>
        <p:txBody>
          <a:bodyPr>
            <a:normAutofit/>
          </a:bodyPr>
          <a:lstStyle/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Leverage the Value of Our Profession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Grow and Strengthen the Association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Expand Educational and Networking Opportunities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Build and Foster Partnerships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Mitigate Medical Mis/Disinformation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Facilitate Responsible Use of Technology</a:t>
            </a:r>
          </a:p>
          <a:p>
            <a:pPr>
              <a:defRPr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Continue and Expand Sustainability Initiatives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/>
              <a:pPr/>
              <a:t>2</a:t>
            </a:fld>
            <a:endParaRPr lang="en-GB"/>
          </a:p>
        </p:txBody>
      </p:sp>
      <p:pic>
        <p:nvPicPr>
          <p:cNvPr id="5" name="Picture 2" descr="EMWA Logo">
            <a:extLst>
              <a:ext uri="{FF2B5EF4-FFF2-40B4-BE49-F238E27FC236}">
                <a16:creationId xmlns:a16="http://schemas.microsoft.com/office/drawing/2014/main" id="{220FF7D0-5378-AFE5-6950-839DA297B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40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3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914434" y="1799837"/>
            <a:ext cx="6449586" cy="7546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rgbClr val="385723"/>
                </a:solidFill>
              </a:rPr>
              <a:t>Leverage the Value of Our Profession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09D38A-A34C-6C18-4DF4-E620C2DF9BA5}"/>
              </a:ext>
            </a:extLst>
          </p:cNvPr>
          <p:cNvSpPr/>
          <p:nvPr/>
        </p:nvSpPr>
        <p:spPr>
          <a:xfrm>
            <a:off x="3358632" y="2540643"/>
            <a:ext cx="8654100" cy="335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Enhance the professional status of medical communicators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Increase visibility of the profession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Reinforce understanding of the role medical communicators play </a:t>
            </a:r>
          </a:p>
          <a:p>
            <a:pPr>
              <a:lnSpc>
                <a:spcPct val="150000"/>
              </a:lnSpc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    in scientific and medical communications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Position medical communicator as a key stakeholder in scientific </a:t>
            </a:r>
          </a:p>
          <a:p>
            <a:pPr>
              <a:lnSpc>
                <a:spcPct val="150000"/>
              </a:lnSpc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    and medical communications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80181-CA64-2E36-4899-E0EEE162D4F1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2023-2027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4" name="Graphic 3" descr="Aspiration with solid fill">
            <a:extLst>
              <a:ext uri="{FF2B5EF4-FFF2-40B4-BE49-F238E27FC236}">
                <a16:creationId xmlns:a16="http://schemas.microsoft.com/office/drawing/2014/main" id="{37430399-86FD-07CF-EA77-F854E06F50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3502" y="2709215"/>
            <a:ext cx="2762877" cy="2762877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F1A2D686-60F3-F5E9-CE3A-5D7964458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64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4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914434" y="1799837"/>
            <a:ext cx="6531340" cy="7546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rgbClr val="385723"/>
                </a:solidFill>
              </a:rPr>
              <a:t>Grow and Strengthen the Association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09D38A-A34C-6C18-4DF4-E620C2DF9BA5}"/>
              </a:ext>
            </a:extLst>
          </p:cNvPr>
          <p:cNvSpPr/>
          <p:nvPr/>
        </p:nvSpPr>
        <p:spPr>
          <a:xfrm>
            <a:off x="3066396" y="2512486"/>
            <a:ext cx="8166338" cy="2805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Maintain and expand outreach activities to increase diversity.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Provide more volunteering opportunities.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Maintain governance and regulatory compliance.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Be the “go to” organisation for position statements, advice, </a:t>
            </a:r>
          </a:p>
          <a:p>
            <a:pPr>
              <a:lnSpc>
                <a:spcPct val="150000"/>
              </a:lnSpc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    guidance, and best practices.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80181-CA64-2E36-4899-E0EEE162D4F1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2023-2027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8" name="Graphic 7" descr="Business Growth with solid fill">
            <a:extLst>
              <a:ext uri="{FF2B5EF4-FFF2-40B4-BE49-F238E27FC236}">
                <a16:creationId xmlns:a16="http://schemas.microsoft.com/office/drawing/2014/main" id="{5582512B-F900-DAF8-33B4-3E0D86EB6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2696" y="2086321"/>
            <a:ext cx="2357893" cy="2357893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2E627F80-5CCF-2DB5-1026-C6FDAE24C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36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5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472253" y="1801844"/>
            <a:ext cx="9076280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rgbClr val="385723"/>
                </a:solidFill>
              </a:rPr>
              <a:t>Expand Education and Networking Opportunities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Diversify and expand the education programme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Attract experts and KOLs to participate in EMWA’s programmes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Introduce new educational initiatives to address current needs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Encourage and support regional groups and networking events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A69B2-FE0E-F1F2-9CEF-F09F267705AD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2023-2027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10" name="Graphic 9" descr="Classroom with solid fill">
            <a:extLst>
              <a:ext uri="{FF2B5EF4-FFF2-40B4-BE49-F238E27FC236}">
                <a16:creationId xmlns:a16="http://schemas.microsoft.com/office/drawing/2014/main" id="{300DB63D-2E07-A47E-8A06-358BABDA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384" y="2114878"/>
            <a:ext cx="2217972" cy="2217972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18182CC9-4498-6F5A-C18B-B1CE45179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69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6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472253" y="1801844"/>
            <a:ext cx="9076280" cy="409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rgbClr val="385723"/>
                </a:solidFill>
              </a:rPr>
              <a:t>Build and Foster Partnerships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Foster existing relationships and build new relationships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Drive inter-organisational initiatives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Strengthen partnership with regulatory and associated agencies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Drive inter-organisational initiatives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A69B2-FE0E-F1F2-9CEF-F09F267705AD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</a:t>
            </a:r>
            <a:r>
              <a:rPr lang="en-GB" sz="2400" b="1" dirty="0">
                <a:latin typeface="Calibri Light"/>
                <a:ea typeface="+mn-lt"/>
                <a:cs typeface="+mn-lt"/>
              </a:rPr>
              <a:t>7</a:t>
            </a:r>
            <a:r>
              <a:rPr lang="en-GB" sz="2400" b="1" dirty="0">
                <a:latin typeface="+mj-lt"/>
              </a:rPr>
              <a:t>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10" name="Graphic 9" descr="Meeting with solid fill">
            <a:extLst>
              <a:ext uri="{FF2B5EF4-FFF2-40B4-BE49-F238E27FC236}">
                <a16:creationId xmlns:a16="http://schemas.microsoft.com/office/drawing/2014/main" id="{E3CAA968-3809-F937-9C33-29B1CE41A3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403" y="2052959"/>
            <a:ext cx="2139215" cy="2139215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5836F01F-5824-223D-45AC-6531C07EC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73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7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472253" y="1815912"/>
            <a:ext cx="9076280" cy="465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None/>
              <a:defRPr/>
            </a:pPr>
            <a:r>
              <a:rPr lang="en-GB" sz="3200" b="1" dirty="0">
                <a:solidFill>
                  <a:srgbClr val="385723"/>
                </a:solidFill>
              </a:rPr>
              <a:t>Mitigate Medical Mis/Disinformation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public awareness on the dangers of online health misinformation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Encourage and support EMWA members in creating accurate scientific content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Support associations involved with tackling medical misinformation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A69B2-FE0E-F1F2-9CEF-F09F267705AD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</a:t>
            </a:r>
            <a:r>
              <a:rPr lang="en-GB" sz="2400" b="1" dirty="0">
                <a:latin typeface="Calibri Light"/>
                <a:ea typeface="+mn-lt"/>
                <a:cs typeface="+mn-lt"/>
              </a:rPr>
              <a:t>7</a:t>
            </a:r>
            <a:r>
              <a:rPr lang="en-GB" sz="2400" dirty="0">
                <a:latin typeface="+mj-lt"/>
              </a:rPr>
              <a:t> 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4" name="Graphic 3" descr="Brainstorm with solid fill">
            <a:extLst>
              <a:ext uri="{FF2B5EF4-FFF2-40B4-BE49-F238E27FC236}">
                <a16:creationId xmlns:a16="http://schemas.microsoft.com/office/drawing/2014/main" id="{FB4F3A6E-190E-7211-4E75-8447C300BA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731" y="2642968"/>
            <a:ext cx="2238522" cy="2238522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CAF08203-7289-6B95-ADE5-AF9FA3CE4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94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8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472252" y="1801844"/>
            <a:ext cx="9521311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>
                <a:solidFill>
                  <a:srgbClr val="385723"/>
                </a:solidFill>
              </a:rPr>
              <a:t>Facilitate Responsible Use of Technology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Assess and review technological advances in medical communications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Educate medical communicators on responsible use of artificial intelligence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Develop further initiatives for non-mainstream communication methods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Improve and address website accessibility requirements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A69B2-FE0E-F1F2-9CEF-F09F267705AD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</a:t>
            </a:r>
            <a:r>
              <a:rPr lang="en-GB" sz="2400" b="1" dirty="0">
                <a:latin typeface="Calibri Light"/>
                <a:ea typeface="+mn-lt"/>
                <a:cs typeface="+mn-lt"/>
              </a:rPr>
              <a:t>7</a:t>
            </a:r>
            <a:r>
              <a:rPr lang="en-GB" sz="2400" b="1" dirty="0">
                <a:latin typeface="+mj-lt"/>
              </a:rPr>
              <a:t>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4" name="Graphic 3" descr="Owl with solid fill">
            <a:extLst>
              <a:ext uri="{FF2B5EF4-FFF2-40B4-BE49-F238E27FC236}">
                <a16:creationId xmlns:a16="http://schemas.microsoft.com/office/drawing/2014/main" id="{58277F59-C0AE-6CD7-9D49-8248827B1E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436" y="2292091"/>
            <a:ext cx="2273817" cy="2273817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DDC7C10C-3B7E-0101-3A94-99B19E01E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19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9"/>
            <a:ext cx="2133600" cy="365123"/>
          </a:xfrm>
        </p:spPr>
        <p:txBody>
          <a:bodyPr/>
          <a:lstStyle/>
          <a:p>
            <a:fld id="{B3AF4A96-24D2-4E48-BDC4-15EBEC43FBC6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9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5F0AA-24EF-A03A-09D9-83F9981B8CD2}"/>
              </a:ext>
            </a:extLst>
          </p:cNvPr>
          <p:cNvSpPr/>
          <p:nvPr/>
        </p:nvSpPr>
        <p:spPr>
          <a:xfrm>
            <a:off x="2472253" y="1984728"/>
            <a:ext cx="9076280" cy="385150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buNone/>
              <a:defRPr/>
            </a:pPr>
            <a:r>
              <a:rPr lang="en-GB" sz="3200" b="1">
                <a:solidFill>
                  <a:srgbClr val="385723"/>
                </a:solidFill>
              </a:rPr>
              <a:t>Continue and Expand Sustainability Initiatives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Develop strategies to minimise EMWA’s carbon footprint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Continue support to the UN Sustainability Development Goals</a:t>
            </a:r>
            <a:endParaRPr lang="en-GB" sz="240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Promote diversity and inclusivity in the profession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>
                <a:solidFill>
                  <a:schemeClr val="tx1">
                    <a:lumMod val="85000"/>
                    <a:lumOff val="15000"/>
                  </a:schemeClr>
                </a:solidFill>
              </a:rPr>
              <a:t>Encourage healthy work-life balance and practices among EMWA members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0A69B2-FE0E-F1F2-9CEF-F09F267705AD}"/>
              </a:ext>
            </a:extLst>
          </p:cNvPr>
          <p:cNvSpPr/>
          <p:nvPr/>
        </p:nvSpPr>
        <p:spPr>
          <a:xfrm>
            <a:off x="866524" y="520976"/>
            <a:ext cx="439974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6995" lvl="2">
              <a:spcBef>
                <a:spcPct val="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GB" sz="2400" b="1" dirty="0">
                <a:latin typeface="+mj-lt"/>
              </a:rPr>
              <a:t>2023-202</a:t>
            </a:r>
            <a:r>
              <a:rPr lang="en-GB" sz="2400" b="1" dirty="0">
                <a:latin typeface="Calibri Light"/>
                <a:ea typeface="+mn-lt"/>
                <a:cs typeface="+mn-lt"/>
              </a:rPr>
              <a:t>7</a:t>
            </a:r>
            <a:r>
              <a:rPr lang="en-GB" sz="2400" b="1" dirty="0">
                <a:latin typeface="+mj-lt"/>
              </a:rPr>
              <a:t> </a:t>
            </a:r>
            <a:r>
              <a:rPr lang="en-GB" sz="2400" dirty="0">
                <a:latin typeface="+mj-lt"/>
              </a:rPr>
              <a:t> </a:t>
            </a:r>
            <a:r>
              <a:rPr lang="en-GB" sz="2400" b="1" dirty="0">
                <a:latin typeface="+mj-lt"/>
              </a:rPr>
              <a:t>EMWA Strategic Plan</a:t>
            </a:r>
            <a:endParaRPr lang="en-GB" altLang="en-US" sz="2400" b="1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6" name="Graphic 5" descr="Partial sun with solid fill">
            <a:extLst>
              <a:ext uri="{FF2B5EF4-FFF2-40B4-BE49-F238E27FC236}">
                <a16:creationId xmlns:a16="http://schemas.microsoft.com/office/drawing/2014/main" id="{9B739E49-6DC8-1D38-77F3-8FA9A7655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6444" y="2060575"/>
            <a:ext cx="1879700" cy="1879700"/>
          </a:xfrm>
          <a:prstGeom prst="rect">
            <a:avLst/>
          </a:prstGeom>
        </p:spPr>
      </p:pic>
      <p:pic>
        <p:nvPicPr>
          <p:cNvPr id="8" name="Graphic 7" descr="Sunflower with solid fill">
            <a:extLst>
              <a:ext uri="{FF2B5EF4-FFF2-40B4-BE49-F238E27FC236}">
                <a16:creationId xmlns:a16="http://schemas.microsoft.com/office/drawing/2014/main" id="{633CF092-9191-3FE7-5F29-3F588C42A8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2975" y="4121366"/>
            <a:ext cx="1879700" cy="1879700"/>
          </a:xfrm>
          <a:prstGeom prst="rect">
            <a:avLst/>
          </a:prstGeom>
        </p:spPr>
      </p:pic>
      <p:pic>
        <p:nvPicPr>
          <p:cNvPr id="2" name="Picture 2" descr="EMWA Logo">
            <a:extLst>
              <a:ext uri="{FF2B5EF4-FFF2-40B4-BE49-F238E27FC236}">
                <a16:creationId xmlns:a16="http://schemas.microsoft.com/office/drawing/2014/main" id="{C5FA5B54-3FBB-4D79-9958-4A3B4E35E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85" y="5848496"/>
            <a:ext cx="5679233" cy="73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5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386</Words>
  <Application>Microsoft Office PowerPoint</Application>
  <PresentationFormat>Widescreen</PresentationFormat>
  <Paragraphs>91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PowerPoint Presentation</vt:lpstr>
      <vt:lpstr>Strategic Plan 2023-27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</dc:creator>
  <cp:lastModifiedBy>Emma Halloran</cp:lastModifiedBy>
  <cp:revision>2</cp:revision>
  <dcterms:created xsi:type="dcterms:W3CDTF">2024-03-16T09:56:14Z</dcterms:created>
  <dcterms:modified xsi:type="dcterms:W3CDTF">2024-03-16T13:11:44Z</dcterms:modified>
</cp:coreProperties>
</file>